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4"/>
  </p:notesMasterIdLst>
  <p:sldIdLst>
    <p:sldId id="256" r:id="rId3"/>
    <p:sldId id="1074" r:id="rId4"/>
    <p:sldId id="1075" r:id="rId5"/>
    <p:sldId id="1078" r:id="rId6"/>
    <p:sldId id="1079" r:id="rId7"/>
    <p:sldId id="1080" r:id="rId8"/>
    <p:sldId id="1081" r:id="rId9"/>
    <p:sldId id="1082" r:id="rId10"/>
    <p:sldId id="1083" r:id="rId11"/>
    <p:sldId id="1085" r:id="rId12"/>
    <p:sldId id="1086" r:id="rId13"/>
    <p:sldId id="1087" r:id="rId14"/>
    <p:sldId id="1088" r:id="rId15"/>
    <p:sldId id="1089" r:id="rId16"/>
    <p:sldId id="1090" r:id="rId17"/>
    <p:sldId id="1091" r:id="rId18"/>
    <p:sldId id="1092" r:id="rId19"/>
    <p:sldId id="1076" r:id="rId20"/>
    <p:sldId id="1077" r:id="rId21"/>
    <p:sldId id="1093" r:id="rId22"/>
    <p:sldId id="109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8855E2-CC53-0848-E46F-924B89AB996A}" name="송태웅" initials="송" userId="S::21700384@handong.edu::299db977-31b8-4373-94f4-ec0ae4568f0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15B9A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706" autoAdjust="0"/>
  </p:normalViewPr>
  <p:slideViewPr>
    <p:cSldViewPr snapToGrid="0">
      <p:cViewPr varScale="1">
        <p:scale>
          <a:sx n="76" d="100"/>
          <a:sy n="76" d="100"/>
        </p:scale>
        <p:origin x="9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fld id="{0AC0930F-ABFB-4F49-9F82-3264384E9F4C}" type="datetimeFigureOut">
              <a:rPr lang="ko-KR" altLang="en-US" smtClean="0"/>
              <a:pPr/>
              <a:t>2024-05-09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fld id="{90D66C03-65B8-4F2D-830C-FA85B2018F1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1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150000"/>
              </a:lnSpc>
              <a:buFontTx/>
              <a:buNone/>
            </a:pPr>
            <a:endParaRPr kumimoji="1" lang="en-US" altLang="ko-KR" sz="1200" b="1" dirty="0">
              <a:solidFill>
                <a:srgbClr val="000000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884D1-072C-4EDD-BA0E-7969FF708DF3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86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66C03-65B8-4F2D-830C-FA85B2018F1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511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D7533-666F-E591-6CCD-8BE5F9EAB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325639-B0F2-01C9-E25D-A1B5B54F2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8B9DC-436F-BCAD-8A0E-26B38F0B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6A1B67-718C-541D-6465-F32F1DF0E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1A203D-4AAF-B361-43DA-30199031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899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FCB1A-906F-BCE8-35C6-9446769E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AC0805-3EF1-40A5-3F9A-00DCE0F4D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1DACB8-91EF-0773-8C33-04D582CE1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A1498-126C-0240-6FFA-6FE49EF88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03EF21-01B9-874B-C628-845C8EC0D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766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1780397-0DA9-DB87-241D-989BA3478B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75C404-ED53-CEC3-C9A8-A5E1E4A3E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6E6634-F022-E5DB-7B0B-5DAE81842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415A68-E705-A193-DE6F-300899F1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3553E5-228F-D6DB-D734-3E6FA3DB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813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2"/>
          <p:cNvSpPr>
            <a:spLocks noChangeShapeType="1"/>
          </p:cNvSpPr>
          <p:nvPr userDrawn="1"/>
        </p:nvSpPr>
        <p:spPr bwMode="auto">
          <a:xfrm>
            <a:off x="1545740" y="2571750"/>
            <a:ext cx="9082932" cy="0"/>
          </a:xfrm>
          <a:prstGeom prst="line">
            <a:avLst/>
          </a:prstGeom>
          <a:noFill/>
          <a:ln w="76200" cmpd="thinThick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Line 53"/>
          <p:cNvSpPr>
            <a:spLocks noChangeShapeType="1"/>
          </p:cNvSpPr>
          <p:nvPr userDrawn="1"/>
        </p:nvSpPr>
        <p:spPr bwMode="auto">
          <a:xfrm>
            <a:off x="1545740" y="1205317"/>
            <a:ext cx="9082932" cy="0"/>
          </a:xfrm>
          <a:prstGeom prst="line">
            <a:avLst/>
          </a:prstGeom>
          <a:noFill/>
          <a:ln w="101600" cmpd="thickThin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47B781-9339-495F-BEA2-83C6617D75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9058" y="6059360"/>
            <a:ext cx="982942" cy="79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964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2"/>
          <p:cNvSpPr>
            <a:spLocks noChangeShapeType="1"/>
          </p:cNvSpPr>
          <p:nvPr userDrawn="1"/>
        </p:nvSpPr>
        <p:spPr bwMode="auto">
          <a:xfrm>
            <a:off x="1545740" y="2571750"/>
            <a:ext cx="9082932" cy="0"/>
          </a:xfrm>
          <a:prstGeom prst="line">
            <a:avLst/>
          </a:prstGeom>
          <a:noFill/>
          <a:ln w="76200" cmpd="thinThick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 dirty="0">
              <a:ea typeface="현대하모니 L" panose="02020603020101020101" pitchFamily="18" charset="-127"/>
            </a:endParaRPr>
          </a:p>
        </p:txBody>
      </p:sp>
      <p:sp>
        <p:nvSpPr>
          <p:cNvPr id="3" name="Line 53"/>
          <p:cNvSpPr>
            <a:spLocks noChangeShapeType="1"/>
          </p:cNvSpPr>
          <p:nvPr userDrawn="1"/>
        </p:nvSpPr>
        <p:spPr bwMode="auto">
          <a:xfrm>
            <a:off x="1545740" y="1205317"/>
            <a:ext cx="9082932" cy="0"/>
          </a:xfrm>
          <a:prstGeom prst="line">
            <a:avLst/>
          </a:prstGeom>
          <a:noFill/>
          <a:ln w="101600" cmpd="thickThin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 dirty="0">
              <a:ea typeface="현대하모니 L" panose="02020603020101020101" pitchFamily="18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47B781-9339-495F-BEA2-83C6617D75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9058" y="6059360"/>
            <a:ext cx="982942" cy="79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270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ine 10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22859" y="764704"/>
            <a:ext cx="11799279" cy="0"/>
          </a:xfrm>
          <a:prstGeom prst="line">
            <a:avLst/>
          </a:prstGeom>
          <a:noFill/>
          <a:ln w="28575">
            <a:solidFill>
              <a:srgbClr val="015B9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1" dirty="0">
              <a:solidFill>
                <a:prstClr val="black"/>
              </a:solidFill>
              <a:ea typeface="현대하모니 L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8521887-48D0-408B-81DB-311910E8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60" y="246981"/>
            <a:ext cx="9022913" cy="49006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18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26" name="Picture 2" descr="한동대학교 복지회 2021년 기업정보 | 회사소개, 근무환경, 복리후생 등 기업정보 제공 - 사람인">
            <a:extLst>
              <a:ext uri="{FF2B5EF4-FFF2-40B4-BE49-F238E27FC236}">
                <a16:creationId xmlns:a16="http://schemas.microsoft.com/office/drawing/2014/main" id="{710018F4-B655-43C8-83DA-56253008A5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092" y="6493662"/>
            <a:ext cx="1273908" cy="36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42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한동대학교 복지회 2021년 기업정보 | 회사소개, 근무환경, 복리후생 등 기업정보 제공 - 사람인">
            <a:extLst>
              <a:ext uri="{FF2B5EF4-FFF2-40B4-BE49-F238E27FC236}">
                <a16:creationId xmlns:a16="http://schemas.microsoft.com/office/drawing/2014/main" id="{710018F4-B655-43C8-83DA-56253008A5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092" y="6493662"/>
            <a:ext cx="1273908" cy="36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ine 52">
            <a:extLst>
              <a:ext uri="{FF2B5EF4-FFF2-40B4-BE49-F238E27FC236}">
                <a16:creationId xmlns:a16="http://schemas.microsoft.com/office/drawing/2014/main" id="{5874BF95-0330-DC32-88C6-8E0AB69EFF6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54534" y="4508615"/>
            <a:ext cx="9082932" cy="0"/>
          </a:xfrm>
          <a:prstGeom prst="line">
            <a:avLst/>
          </a:prstGeom>
          <a:noFill/>
          <a:ln w="76200" cmpd="thinThick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 dirty="0">
              <a:ea typeface="현대하모니 L" panose="02020603020101020101" pitchFamily="18" charset="-127"/>
            </a:endParaRPr>
          </a:p>
        </p:txBody>
      </p:sp>
      <p:sp>
        <p:nvSpPr>
          <p:cNvPr id="3" name="Line 53">
            <a:extLst>
              <a:ext uri="{FF2B5EF4-FFF2-40B4-BE49-F238E27FC236}">
                <a16:creationId xmlns:a16="http://schemas.microsoft.com/office/drawing/2014/main" id="{7614519F-7BB2-A7AB-809D-D51D7E45C30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54534" y="2285971"/>
            <a:ext cx="9082932" cy="0"/>
          </a:xfrm>
          <a:prstGeom prst="line">
            <a:avLst/>
          </a:prstGeom>
          <a:noFill/>
          <a:ln w="101600" cmpd="thickThin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 dirty="0"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0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F3657-7A9B-3F50-25AA-A2F8E9ED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C7A80F-3CD7-ADEF-F139-4AA445D6A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C66F2A-0E00-414F-D8C6-5684FBD81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DB7AC3-8B59-E0BB-1140-6B32F110C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0DCFB5-C2AF-819F-3994-B6F80E4C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651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520FE-0E20-37B5-5446-E3B2836CD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9F1578-7B9C-DB2A-5F9C-D46FBDC73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D76316-BC2C-2043-1951-E7CD1F04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D606A-D0C4-24EE-2D43-0EF5DF50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F6814D-F897-E55C-4004-4B7401DF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69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6D756-6FB6-34F8-05A0-EBBB6395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7D404C-ECF5-8738-4B74-D543E25A6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9E84C8-A1B9-CB3C-F0BD-D33DB28E0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A06019-5812-11FE-A2A4-728BC6E9F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D1ABE7-3189-92CA-361D-CBA70FEA0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FB9C55-B665-7540-9B80-FCB6FB3A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088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88800-08A9-85D6-8DFC-CD18FF86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E02DB8-9534-B0E1-A735-DAD586568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5B6D82-A032-9BBD-A165-9998002C1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CCE5E1-5F2F-A543-857E-7DECBB600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983670-1383-188E-269E-822E2FC53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6F9181-6027-F86C-8822-D41B9202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6CDEB-6B22-DB27-770F-60BD64CF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FFAF0-9C0F-7A7A-ADDE-8CFF7F682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0F9C5-1ABC-D56D-7293-9993F248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BD18F1-D6F1-FA76-7655-FDE640B9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52AAD0-CF88-54F1-14DE-3864351B7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D20798-F228-D610-CE03-096AA2AE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29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D2473D-1D80-09A2-2984-C9A4AA1F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FDB0C8-F4BF-3498-E1D5-71E3F45D3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E1A542-A112-16B0-4C41-0070105FA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0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8E93D-4AE9-C854-D891-B69294A0F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0B4F4-17AB-F263-BC38-9E7B1EE57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FB7177-F04A-93F8-0B6C-FC696BCD1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2EC30F-CBF4-95E0-10CA-47247636D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19F66-0877-4906-D689-459636E05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CDAC3E-9F5A-23F4-90C1-042A3839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83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43CC1-0BAA-87E3-EB81-9E0A6F88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128D51-A4A7-1262-5AB3-3E2FE4D4E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D1BF75-50AA-65EF-498A-E55042642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F7F1E6-6954-7AB3-4B24-0EAF39B91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43998B-56B0-7929-DF65-98E0B9FD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2712FF-AC5B-91CC-12EF-8437124F8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611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E4792F-A563-5EB9-5ADF-19A4DBEE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28DE4D-DEAE-D0F9-9B1E-340914C11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0AE95-F269-341B-47CB-0A81F1A1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fld id="{0AFDD723-832E-488C-90C7-DC8DEC9A9387}" type="datetimeFigureOut">
              <a:rPr lang="ko-KR" altLang="en-US" smtClean="0"/>
              <a:pPr/>
              <a:t>2024-05-09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23880E-7B72-5152-C88B-6082164EE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032456-40AD-2481-54C0-E80CFCFC3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fld id="{EA9987D3-25B1-4FF7-B247-0EE4CCD0B6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491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현대하모니 L" panose="02020603020101020101" pitchFamily="18" charset="-127"/>
              </a:defRPr>
            </a:lvl1pPr>
          </a:lstStyle>
          <a:p>
            <a:fld id="{9D460505-449C-45A3-9235-9BA026FB7960}" type="datetimeFigureOut">
              <a:rPr lang="ko-KR" altLang="en-US" smtClean="0"/>
              <a:pPr/>
              <a:t>2024-05-09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6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현대하모니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현대하모니 L" panose="02020603020101020101" pitchFamily="18" charset="-127"/>
              </a:defRPr>
            </a:lvl1pPr>
          </a:lstStyle>
          <a:p>
            <a:fld id="{046BFC36-B9BE-4683-A35D-F5D874D482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55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263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현대하모니 L" panose="02020603020101020101" pitchFamily="18" charset="-127"/>
          <a:cs typeface="+mj-cs"/>
        </a:defRPr>
      </a:lvl1pPr>
    </p:titleStyle>
    <p:bodyStyle>
      <a:lvl1pPr marL="228566" indent="-228566" algn="l" defTabSz="91426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현대하모니 L" panose="02020603020101020101" pitchFamily="18" charset="-127"/>
          <a:cs typeface="+mn-cs"/>
        </a:defRPr>
      </a:lvl1pPr>
      <a:lvl2pPr marL="685697" indent="-228566" algn="l" defTabSz="91426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현대하모니 L" panose="02020603020101020101" pitchFamily="18" charset="-127"/>
          <a:cs typeface="+mn-cs"/>
        </a:defRPr>
      </a:lvl2pPr>
      <a:lvl3pPr marL="1142829" indent="-228566" algn="l" defTabSz="91426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현대하모니 L" panose="02020603020101020101" pitchFamily="18" charset="-127"/>
          <a:cs typeface="+mn-cs"/>
        </a:defRPr>
      </a:lvl3pPr>
      <a:lvl4pPr marL="1599960" indent="-228566" algn="l" defTabSz="91426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현대하모니 L" panose="02020603020101020101" pitchFamily="18" charset="-127"/>
          <a:cs typeface="+mn-cs"/>
        </a:defRPr>
      </a:lvl4pPr>
      <a:lvl5pPr marL="2057092" indent="-228566" algn="l" defTabSz="91426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현대하모니 L" panose="02020603020101020101" pitchFamily="18" charset="-127"/>
          <a:cs typeface="+mn-cs"/>
        </a:defRPr>
      </a:lvl5pPr>
      <a:lvl6pPr marL="2514224" indent="-228566" algn="l" defTabSz="91426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5" indent="-228566" algn="l" defTabSz="91426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9" indent="-228566" algn="l" defTabSz="91426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9" indent="-228566" algn="l" defTabSz="91426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1" algn="l" defTabSz="9142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3" algn="l" defTabSz="9142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5" algn="l" defTabSz="9142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4" algn="l" defTabSz="9142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60" algn="l" defTabSz="9142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91" algn="l" defTabSz="9142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4" algn="l" defTabSz="9142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3" algn="l" defTabSz="9142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ChangeArrowheads="1"/>
          </p:cNvSpPr>
          <p:nvPr/>
        </p:nvSpPr>
        <p:spPr bwMode="auto">
          <a:xfrm>
            <a:off x="2603235" y="4454732"/>
            <a:ext cx="6984829" cy="164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한동대학교 기계제어공학부</a:t>
            </a:r>
            <a:endParaRPr lang="en-US" altLang="ko-KR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21800774 </a:t>
            </a:r>
            <a:r>
              <a:rPr lang="ko-KR" altLang="en-US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한민웅</a:t>
            </a:r>
            <a:endParaRPr lang="en-US" altLang="ko-KR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219" name="Text Box 50"/>
          <p:cNvSpPr txBox="1">
            <a:spLocks noChangeArrowheads="1"/>
          </p:cNvSpPr>
          <p:nvPr/>
        </p:nvSpPr>
        <p:spPr bwMode="auto">
          <a:xfrm>
            <a:off x="1270830" y="1581835"/>
            <a:ext cx="9649641" cy="58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28" tIns="47862" rIns="95728" bIns="47862">
            <a:spAutoFit/>
          </a:bodyPr>
          <a:lstStyle>
            <a:lvl1pPr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fontAlgn="base" latinLnBrk="0">
              <a:lnSpc>
                <a:spcPct val="150000"/>
              </a:lnSpc>
            </a:pPr>
            <a:r>
              <a:rPr lang="en-US" altLang="ko-KR" sz="25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Unsupervised anomaly detection</a:t>
            </a:r>
            <a:endParaRPr lang="ko-KR" altLang="en-US" sz="25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D51518-C6DB-74FD-34BB-E17A20DD312C}"/>
              </a:ext>
            </a:extLst>
          </p:cNvPr>
          <p:cNvSpPr txBox="1"/>
          <p:nvPr/>
        </p:nvSpPr>
        <p:spPr>
          <a:xfrm>
            <a:off x="6592" y="6209990"/>
            <a:ext cx="4035517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Advisor : prof. Young-</a:t>
            </a:r>
            <a:r>
              <a:rPr lang="en-US" altLang="ko-KR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Keun</a:t>
            </a:r>
            <a:r>
              <a:rPr lang="en-US" altLang="ko-KR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 Kim</a:t>
            </a:r>
          </a:p>
        </p:txBody>
      </p:sp>
    </p:spTree>
    <p:extLst>
      <p:ext uri="{BB962C8B-B14F-4D97-AF65-F5344CB8AC3E}">
        <p14:creationId xmlns:p14="http://schemas.microsoft.com/office/powerpoint/2010/main" val="1385352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5D11F3A-C8C3-A6BA-FCD2-A65C5A693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750"/>
          <a:stretch/>
        </p:blipFill>
        <p:spPr>
          <a:xfrm>
            <a:off x="263781" y="3227700"/>
            <a:ext cx="10432794" cy="3156472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5531F610-36E9-5031-0A20-C251D20A6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Ablation study 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D40C1-B636-A79A-B52F-85A4DE5D5CFF}"/>
              </a:ext>
            </a:extLst>
          </p:cNvPr>
          <p:cNvSpPr txBox="1"/>
          <p:nvPr/>
        </p:nvSpPr>
        <p:spPr>
          <a:xfrm>
            <a:off x="255715" y="1260507"/>
            <a:ext cx="11775819" cy="1846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정상 이미지 수에 따른 </a:t>
            </a:r>
            <a:r>
              <a:rPr lang="en-US" altLang="ko-KR" sz="13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PaDIM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en-US" altLang="ko-KR" sz="13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PatchCore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SPADE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모델의 성능을 비교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모델이 가지는 </a:t>
            </a:r>
            <a:r>
              <a:rPr lang="ko-KR" altLang="en-US" sz="1300" dirty="0">
                <a:solidFill>
                  <a:srgbClr val="0070C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장점 </a:t>
            </a:r>
            <a:endParaRPr lang="en-US" altLang="ko-KR" sz="1300" dirty="0">
              <a:solidFill>
                <a:srgbClr val="0070C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학습 과정이 별도로 필요가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적은 데이터셋만으로도 충분히 높은 성능을 끌어낼 수 있음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  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모델이 가지는 </a:t>
            </a:r>
            <a:r>
              <a:rPr lang="ko-KR" altLang="en-US" sz="13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단점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한 이미지에 대한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Inference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과정이 평균 약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0.6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초 소요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Flow model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비해서는 느림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0B364-E9BB-2C74-293F-FA183A0FC945}"/>
              </a:ext>
            </a:extLst>
          </p:cNvPr>
          <p:cNvSpPr txBox="1"/>
          <p:nvPr/>
        </p:nvSpPr>
        <p:spPr>
          <a:xfrm>
            <a:off x="254051" y="215378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Patchcore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 (Memory bank)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194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D9A5CBD-FE7D-A279-834B-FCF132B62303}"/>
              </a:ext>
            </a:extLst>
          </p:cNvPr>
          <p:cNvGrpSpPr/>
          <p:nvPr/>
        </p:nvGrpSpPr>
        <p:grpSpPr>
          <a:xfrm>
            <a:off x="254053" y="883451"/>
            <a:ext cx="7956497" cy="2231223"/>
            <a:chOff x="254053" y="883452"/>
            <a:chExt cx="8127947" cy="213164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295082E-7933-DEC7-C73E-0F3F599B9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53" y="883452"/>
              <a:ext cx="8127947" cy="2131648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B386977-E400-FA92-8AB4-2EEE5510DEC1}"/>
                </a:ext>
              </a:extLst>
            </p:cNvPr>
            <p:cNvSpPr/>
            <p:nvPr/>
          </p:nvSpPr>
          <p:spPr>
            <a:xfrm>
              <a:off x="380999" y="2335828"/>
              <a:ext cx="2886075" cy="55977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7787A23-066E-76AF-5C45-49BB4ED73CA5}"/>
              </a:ext>
            </a:extLst>
          </p:cNvPr>
          <p:cNvSpPr txBox="1"/>
          <p:nvPr/>
        </p:nvSpPr>
        <p:spPr>
          <a:xfrm>
            <a:off x="330455" y="3133724"/>
            <a:ext cx="10108945" cy="1787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/>
              <a:t>[Feature-embedding method]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Teacher-Student network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One class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Distribution map : fast flow model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Memory bank</a:t>
            </a:r>
            <a:endParaRPr lang="ko-KR" altLang="en-US" sz="15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4F6412-F6F7-B94F-B0B6-F06E3EE4EEE9}"/>
              </a:ext>
            </a:extLst>
          </p:cNvPr>
          <p:cNvSpPr/>
          <p:nvPr/>
        </p:nvSpPr>
        <p:spPr>
          <a:xfrm>
            <a:off x="587871" y="4226376"/>
            <a:ext cx="2879229" cy="35514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A4A63F-FFFF-A4F9-6F36-D4F661626124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Fastflow (Distribution map)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F967D-9BB5-688E-0AC4-1880567885F1}"/>
              </a:ext>
            </a:extLst>
          </p:cNvPr>
          <p:cNvSpPr txBox="1"/>
          <p:nvPr/>
        </p:nvSpPr>
        <p:spPr>
          <a:xfrm>
            <a:off x="3894266" y="3162298"/>
            <a:ext cx="8079562" cy="64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복잡한 정상 데이터의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feature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분포를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Gaussian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분포에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mapping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하는 것이 목적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Normalizing flow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기법에 기반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1501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9738A0-800C-9325-B7F1-809B43834EC7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Fastflow (Distribution map)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BECAF8C-1E5D-E771-40AB-ADAD54C94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Normalizing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68F888-CD5E-7164-0CED-CECBBE9EF523}"/>
                  </a:ext>
                </a:extLst>
              </p:cNvPr>
              <p:cNvSpPr txBox="1"/>
              <p:nvPr/>
            </p:nvSpPr>
            <p:spPr>
              <a:xfrm>
                <a:off x="1085564" y="1736661"/>
                <a:ext cx="2352959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-KR" sz="15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68F888-CD5E-7164-0CED-CECBBE9EF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64" y="1736661"/>
                <a:ext cx="2352959" cy="784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CA6AB6-9E08-FF3F-340C-1D9129451F59}"/>
                  </a:ext>
                </a:extLst>
              </p:cNvPr>
              <p:cNvSpPr txBox="1"/>
              <p:nvPr/>
            </p:nvSpPr>
            <p:spPr>
              <a:xfrm>
                <a:off x="336678" y="1342787"/>
                <a:ext cx="11518644" cy="3945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1300" dirty="0"/>
                  <a:t>1) </a:t>
                </a:r>
                <a:r>
                  <a:rPr lang="ko-KR" altLang="en-US" sz="1300" dirty="0"/>
                  <a:t>랜덤 변수 </a:t>
                </a:r>
                <a:r>
                  <a:rPr lang="en-US" altLang="ko-KR" sz="1300" dirty="0"/>
                  <a:t>x</a:t>
                </a:r>
                <a:r>
                  <a:rPr lang="ko-KR" altLang="en-US" sz="1300" dirty="0"/>
                  <a:t>와 </a:t>
                </a:r>
                <a:r>
                  <a:rPr lang="en-US" altLang="ko-KR" sz="1300" dirty="0"/>
                  <a:t>z</a:t>
                </a:r>
                <a:r>
                  <a:rPr lang="ko-KR" altLang="en-US" sz="1300" dirty="0"/>
                  <a:t>에 대한 확률 밀도 함수를 다음과 같이 정의</a:t>
                </a:r>
                <a:endParaRPr lang="en-US" altLang="ko-KR" sz="13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US" altLang="ko-KR" sz="1300" dirty="0"/>
              </a:p>
              <a:p>
                <a:pPr>
                  <a:lnSpc>
                    <a:spcPct val="200000"/>
                  </a:lnSpc>
                </a:pPr>
                <a:endParaRPr lang="en-US" altLang="ko-KR" sz="1300" dirty="0"/>
              </a:p>
              <a:p>
                <a:pPr>
                  <a:lnSpc>
                    <a:spcPct val="200000"/>
                  </a:lnSpc>
                </a:pPr>
                <a:r>
                  <a:rPr lang="en-US" altLang="ko-KR" sz="1300" dirty="0"/>
                  <a:t>2)</a:t>
                </a:r>
                <a:r>
                  <a:rPr lang="ko-KR" altLang="en-US" sz="1300" dirty="0"/>
                  <a:t> 전제</a:t>
                </a:r>
                <a:endParaRPr lang="en-US" altLang="ko-KR" sz="13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1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300" dirty="0">
                    <a:solidFill>
                      <a:srgbClr val="FF0000"/>
                    </a:solidFill>
                  </a:rPr>
                  <a:t>  : z</a:t>
                </a:r>
                <a:r>
                  <a:rPr lang="ko-KR" altLang="en-US" sz="1300" dirty="0">
                    <a:solidFill>
                      <a:srgbClr val="FF0000"/>
                    </a:solidFill>
                  </a:rPr>
                  <a:t>가 </a:t>
                </a:r>
                <a:r>
                  <a:rPr lang="en-US" altLang="ko-KR" sz="1300" dirty="0">
                    <a:solidFill>
                      <a:srgbClr val="FF0000"/>
                    </a:solidFill>
                  </a:rPr>
                  <a:t>x</a:t>
                </a:r>
                <a:r>
                  <a:rPr lang="ko-KR" altLang="en-US" sz="1300" dirty="0">
                    <a:solidFill>
                      <a:srgbClr val="FF0000"/>
                    </a:solidFill>
                  </a:rPr>
                  <a:t>를 표현할 수 있는 잠재 변수</a:t>
                </a:r>
                <a:endParaRPr lang="en-US" altLang="ko-KR" sz="1300" dirty="0">
                  <a:solidFill>
                    <a:srgbClr val="FF0000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300" dirty="0">
                    <a:solidFill>
                      <a:srgbClr val="FF0000"/>
                    </a:solidFill>
                  </a:rPr>
                  <a:t>f</a:t>
                </a:r>
                <a:r>
                  <a:rPr lang="ko-KR" altLang="en-US" sz="1300" dirty="0">
                    <a:solidFill>
                      <a:srgbClr val="FF0000"/>
                    </a:solidFill>
                  </a:rPr>
                  <a:t>의 역함수가 존재</a:t>
                </a:r>
                <a:endParaRPr lang="en-US" altLang="ko-KR" sz="13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300" dirty="0"/>
                  <a:t>3)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sz="13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1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=∫</m:t>
                        </m:r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1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3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altLang="ko-KR" sz="1300" dirty="0"/>
              </a:p>
              <a:p>
                <a:pPr>
                  <a:lnSpc>
                    <a:spcPct val="200000"/>
                  </a:lnSpc>
                </a:pPr>
                <a:r>
                  <a:rPr lang="en-US" altLang="ko-KR" sz="1300" dirty="0"/>
                  <a:t>    </a:t>
                </a:r>
                <a14:m>
                  <m:oMath xmlns:m="http://schemas.openxmlformats.org/officeDocument/2006/math"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3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ko-KR" sz="13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sz="1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ko-KR" sz="1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3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13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ko-KR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0" i="0" smtClean="0">
                        <a:latin typeface="Cambria Math" panose="02040503050406030204" pitchFamily="18" charset="0"/>
                      </a:rPr>
                      <m:t>→  </m:t>
                    </m:r>
                    <m:r>
                      <m:rPr>
                        <m:sty m:val="p"/>
                      </m:rPr>
                      <a:rPr lang="en-US" altLang="ko-KR" sz="13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3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ko-KR" sz="13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3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3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3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3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altLang="ko-KR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3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ko-KR" sz="13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ko-KR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3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13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e>
                    </m:d>
                  </m:oMath>
                </a14:m>
                <a:endParaRPr lang="en-US" altLang="ko-KR" sz="1300" b="0" dirty="0"/>
              </a:p>
              <a:p>
                <a:pPr>
                  <a:lnSpc>
                    <a:spcPct val="200000"/>
                  </a:lnSpc>
                </a:pPr>
                <a:r>
                  <a:rPr lang="ko-KR" altLang="en-US" sz="1300" dirty="0"/>
                  <a:t>결론</a:t>
                </a:r>
                <a:r>
                  <a:rPr lang="en-US" altLang="ko-KR" sz="1300" dirty="0"/>
                  <a:t>: </a:t>
                </a:r>
                <a:r>
                  <a:rPr lang="ko-KR" altLang="en-US" sz="1300" dirty="0"/>
                  <a:t>알지 못하는 </a:t>
                </a:r>
                <a:r>
                  <a:rPr lang="en-US" altLang="ko-KR" sz="1300" dirty="0"/>
                  <a:t>p(x) </a:t>
                </a:r>
                <a:r>
                  <a:rPr lang="ko-KR" altLang="en-US" sz="1300" dirty="0"/>
                  <a:t>확률 분포를 </a:t>
                </a:r>
                <a:r>
                  <a:rPr lang="en-US" altLang="ko-KR" sz="1300" dirty="0"/>
                  <a:t>z</a:t>
                </a:r>
                <a:r>
                  <a:rPr lang="ko-KR" altLang="en-US" sz="1300" dirty="0"/>
                  <a:t>의 확률 밀도 함수로 표현 가능</a:t>
                </a:r>
                <a:endParaRPr lang="en-US" altLang="ko-KR" sz="1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CA6AB6-9E08-FF3F-340C-1D9129451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1342787"/>
                <a:ext cx="11518644" cy="3945375"/>
              </a:xfrm>
              <a:prstGeom prst="rect">
                <a:avLst/>
              </a:prstGeom>
              <a:blipFill>
                <a:blip r:embed="rId3"/>
                <a:stretch>
                  <a:fillRect l="-899" b="-4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7FD5D25-9962-9387-8DC5-DA3A90FAC63C}"/>
              </a:ext>
            </a:extLst>
          </p:cNvPr>
          <p:cNvCxnSpPr/>
          <p:nvPr/>
        </p:nvCxnSpPr>
        <p:spPr>
          <a:xfrm>
            <a:off x="5534025" y="952500"/>
            <a:ext cx="0" cy="562927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6AEA7D-094B-48EC-B6BF-8B203EC2AEEB}"/>
                  </a:ext>
                </a:extLst>
              </p:cNvPr>
              <p:cNvSpPr txBox="1"/>
              <p:nvPr/>
            </p:nvSpPr>
            <p:spPr>
              <a:xfrm>
                <a:off x="5605823" y="805055"/>
                <a:ext cx="6332124" cy="5339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1300" dirty="0"/>
                  <a:t>4) </a:t>
                </a:r>
                <a:r>
                  <a:rPr lang="ko-KR" altLang="en-US" sz="1300" dirty="0"/>
                  <a:t>고차원 </a:t>
                </a:r>
                <a:r>
                  <a:rPr lang="en-US" altLang="ko-KR" sz="13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300" dirty="0" err="1">
                    <a:sym typeface="Wingdings" panose="05000000000000000000" pitchFamily="2" charset="2"/>
                  </a:rPr>
                  <a:t>다변수</a:t>
                </a:r>
                <a:r>
                  <a:rPr lang="ko-KR" altLang="en-US" sz="1300" dirty="0">
                    <a:sym typeface="Wingdings" panose="05000000000000000000" pitchFamily="2" charset="2"/>
                  </a:rPr>
                  <a:t> 관점으로 변환 </a:t>
                </a:r>
                <a:r>
                  <a:rPr lang="en-US" altLang="ko-KR" sz="1300" dirty="0">
                    <a:sym typeface="Wingdings" panose="05000000000000000000" pitchFamily="2" charset="2"/>
                  </a:rPr>
                  <a:t>(</a:t>
                </a:r>
                <a:r>
                  <a:rPr lang="ko-KR" altLang="en-US" sz="1300" dirty="0">
                    <a:sym typeface="Wingdings" panose="05000000000000000000" pitchFamily="2" charset="2"/>
                  </a:rPr>
                  <a:t>행렬</a:t>
                </a:r>
                <a:r>
                  <a:rPr lang="en-US" altLang="ko-KR" sz="1300" dirty="0">
                    <a:sym typeface="Wingdings" panose="05000000000000000000" pitchFamily="2" charset="2"/>
                  </a:rPr>
                  <a:t>)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1300" b="0" i="1" smtClean="0">
                          <a:latin typeface="Cambria Math" panose="02040503050406030204" pitchFamily="18" charset="0"/>
                        </a:rPr>
                        <m:t>)∙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  <m:f>
                            <m:fPr>
                              <m:ctrlP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altLang="ko-K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3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ko-KR" sz="13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3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13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ko-KR" sz="1300" dirty="0"/>
              </a:p>
              <a:p>
                <a:pPr>
                  <a:lnSpc>
                    <a:spcPct val="200000"/>
                  </a:lnSpc>
                </a:pPr>
                <a:r>
                  <a:rPr lang="ko-KR" altLang="en-US" sz="1300" dirty="0"/>
                  <a:t>행렬 미분 </a:t>
                </a:r>
                <a:r>
                  <a:rPr lang="en-US" altLang="ko-KR" sz="1300" dirty="0">
                    <a:sym typeface="Wingdings" panose="05000000000000000000" pitchFamily="2" charset="2"/>
                  </a:rPr>
                  <a:t> Jacobian determinant</a:t>
                </a:r>
              </a:p>
              <a:p>
                <a:pPr>
                  <a:lnSpc>
                    <a:spcPct val="200000"/>
                  </a:lnSpc>
                </a:pPr>
                <a:endParaRPr lang="en-US" altLang="ko-KR" sz="13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300" dirty="0">
                    <a:sym typeface="Wingdings" panose="05000000000000000000" pitchFamily="2" charset="2"/>
                  </a:rPr>
                  <a:t>5) </a:t>
                </a:r>
                <a:r>
                  <a:rPr lang="ko-KR" altLang="en-US" sz="1300" dirty="0">
                    <a:sym typeface="Wingdings" panose="05000000000000000000" pitchFamily="2" charset="2"/>
                  </a:rPr>
                  <a:t>결국</a:t>
                </a:r>
                <a:r>
                  <a:rPr lang="en-US" altLang="ko-KR" sz="1300" dirty="0">
                    <a:sym typeface="Wingdings" panose="05000000000000000000" pitchFamily="2" charset="2"/>
                  </a:rPr>
                  <a:t>, </a:t>
                </a:r>
                <a:r>
                  <a:rPr lang="ko-KR" altLang="en-US" sz="1300" dirty="0">
                    <a:sym typeface="Wingdings" panose="05000000000000000000" pitchFamily="2" charset="2"/>
                  </a:rPr>
                  <a:t>모델 내 연산이 역함수가 존재해야 하고</a:t>
                </a:r>
                <a:r>
                  <a:rPr lang="en-US" altLang="ko-KR" sz="1300" dirty="0">
                    <a:sym typeface="Wingdings" panose="05000000000000000000" pitchFamily="2" charset="2"/>
                  </a:rPr>
                  <a:t>, </a:t>
                </a:r>
                <a:r>
                  <a:rPr lang="ko-KR" altLang="en-US" sz="1300" dirty="0">
                    <a:sym typeface="Wingdings" panose="05000000000000000000" pitchFamily="2" charset="2"/>
                  </a:rPr>
                  <a:t>동시에 </a:t>
                </a:r>
                <a:r>
                  <a:rPr lang="en-US" altLang="ko-KR" sz="1300" dirty="0">
                    <a:sym typeface="Wingdings" panose="05000000000000000000" pitchFamily="2" charset="2"/>
                  </a:rPr>
                  <a:t>Jacobian determinant </a:t>
                </a:r>
                <a:r>
                  <a:rPr lang="ko-KR" altLang="en-US" sz="1300" dirty="0">
                    <a:sym typeface="Wingdings" panose="05000000000000000000" pitchFamily="2" charset="2"/>
                  </a:rPr>
                  <a:t>계산이 쉬워야 함</a:t>
                </a:r>
                <a:r>
                  <a:rPr lang="en-US" altLang="ko-KR" sz="1300" dirty="0">
                    <a:sym typeface="Wingdings" panose="05000000000000000000" pitchFamily="2" charset="2"/>
                  </a:rPr>
                  <a:t>. </a:t>
                </a:r>
              </a:p>
              <a:p>
                <a:pPr>
                  <a:lnSpc>
                    <a:spcPct val="200000"/>
                  </a:lnSpc>
                </a:pPr>
                <a:endParaRPr lang="en-US" altLang="ko-KR" sz="13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ko-KR" sz="13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ko-KR" sz="13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ko-KR" sz="13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ko-KR" sz="13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300" dirty="0">
                    <a:sym typeface="Wingdings" panose="05000000000000000000" pitchFamily="2" charset="2"/>
                  </a:rPr>
                  <a:t>6) </a:t>
                </a:r>
                <a:r>
                  <a:rPr lang="ko-KR" altLang="en-US" sz="1300" dirty="0">
                    <a:sym typeface="Wingdings" panose="05000000000000000000" pitchFamily="2" charset="2"/>
                  </a:rPr>
                  <a:t>두 조건을 만족할 만한 최적의 연산</a:t>
                </a:r>
                <a:r>
                  <a:rPr lang="en-US" altLang="ko-KR" sz="1300" dirty="0">
                    <a:sym typeface="Wingdings" panose="05000000000000000000" pitchFamily="2" charset="2"/>
                  </a:rPr>
                  <a:t>: Affine transformation</a:t>
                </a:r>
                <a:endParaRPr lang="en-US" altLang="ko-KR" sz="1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6AEA7D-094B-48EC-B6BF-8B203EC2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823" y="805055"/>
                <a:ext cx="6332124" cy="5339410"/>
              </a:xfrm>
              <a:prstGeom prst="rect">
                <a:avLst/>
              </a:prstGeom>
              <a:blipFill>
                <a:blip r:embed="rId4"/>
                <a:stretch>
                  <a:fillRect l="-1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94EFC1-8023-01F8-CFBB-62EFF32600E1}"/>
              </a:ext>
            </a:extLst>
          </p:cNvPr>
          <p:cNvSpPr/>
          <p:nvPr/>
        </p:nvSpPr>
        <p:spPr>
          <a:xfrm>
            <a:off x="8782050" y="1502233"/>
            <a:ext cx="1028700" cy="59326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CF01A6C-9670-90E3-9AA6-827476FFE8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51"/>
          <a:stretch/>
        </p:blipFill>
        <p:spPr>
          <a:xfrm>
            <a:off x="5675263" y="3804057"/>
            <a:ext cx="6332124" cy="16435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A554DB-B5AF-4767-7E4D-B5BFEE7D16C8}"/>
              </a:ext>
            </a:extLst>
          </p:cNvPr>
          <p:cNvSpPr txBox="1"/>
          <p:nvPr/>
        </p:nvSpPr>
        <p:spPr>
          <a:xfrm>
            <a:off x="6965771" y="4931072"/>
            <a:ext cx="229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Forward process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281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11CF4150-27BF-472B-4DC7-4D00C888F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Pipeline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CF3C04-C53E-BBF7-AE3E-CE08614F5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24"/>
          <a:stretch/>
        </p:blipFill>
        <p:spPr>
          <a:xfrm>
            <a:off x="263780" y="1333499"/>
            <a:ext cx="7375269" cy="5319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665DD-23C0-A6CA-78C5-743292E8C15E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Fastflow (Distribution map)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8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FCEAAD-286F-8389-5FC5-E3EE6EB881F0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Fastflow (Distribution map)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7D270E6-F758-8AD9-70EF-D74DBBCD0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Fastflow model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105A0F-4FF8-663D-4F5D-4E0B6A4EE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53" y="1305486"/>
            <a:ext cx="7537397" cy="30979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F89DD9C-B8F0-A048-3A2D-FA0C94776830}"/>
              </a:ext>
            </a:extLst>
          </p:cNvPr>
          <p:cNvGrpSpPr/>
          <p:nvPr/>
        </p:nvGrpSpPr>
        <p:grpSpPr>
          <a:xfrm>
            <a:off x="7972425" y="1411076"/>
            <a:ext cx="4067175" cy="2886810"/>
            <a:chOff x="7981950" y="1580695"/>
            <a:chExt cx="4067175" cy="28868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37DAFD-B914-5C27-8644-81DB0E3A3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1950" y="1580695"/>
              <a:ext cx="4067175" cy="2886810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32FF296-B5CE-5014-9AFC-1FE54DE885E3}"/>
                </a:ext>
              </a:extLst>
            </p:cNvPr>
            <p:cNvCxnSpPr/>
            <p:nvPr/>
          </p:nvCxnSpPr>
          <p:spPr>
            <a:xfrm>
              <a:off x="9067800" y="3771900"/>
              <a:ext cx="2981325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B803E6E-524E-D938-8B73-E2FA53C8F6DD}"/>
                </a:ext>
              </a:extLst>
            </p:cNvPr>
            <p:cNvCxnSpPr>
              <a:cxnSpLocks/>
            </p:cNvCxnSpPr>
            <p:nvPr/>
          </p:nvCxnSpPr>
          <p:spPr>
            <a:xfrm>
              <a:off x="7981950" y="3952875"/>
              <a:ext cx="4067175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4656728-3BCB-FA44-FDAF-DAF5510BF87A}"/>
              </a:ext>
            </a:extLst>
          </p:cNvPr>
          <p:cNvSpPr txBox="1"/>
          <p:nvPr/>
        </p:nvSpPr>
        <p:spPr>
          <a:xfrm>
            <a:off x="263781" y="4452618"/>
            <a:ext cx="11775819" cy="211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Feature extraction using CNN model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Affine coupling layer (flow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모듈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: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복잡한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Feature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분포를 표준 정규 분포로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mapping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정상 데이터의 </a:t>
            </a:r>
            <a:r>
              <a:rPr lang="ko-KR" altLang="en-US" sz="15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매핑된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결과가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Gaussian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분포에 가까워지도록 학습을 진행</a:t>
            </a:r>
            <a:endParaRPr lang="en-US" altLang="ko-KR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4. Loss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Optimization parameter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Loss : Log likelihood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Optimization parameter : s &amp; t in Affine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199748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63BE3-F27E-5DE2-AF5A-CFFB36CCB08A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성능비교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C15296-9102-7652-9057-0E11C046B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89" y="852121"/>
            <a:ext cx="7816011" cy="38281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7F40B7-0D35-3627-2679-51D170EB3CDB}"/>
              </a:ext>
            </a:extLst>
          </p:cNvPr>
          <p:cNvSpPr/>
          <p:nvPr/>
        </p:nvSpPr>
        <p:spPr>
          <a:xfrm>
            <a:off x="1031570" y="1292564"/>
            <a:ext cx="6055030" cy="174286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948660-1750-3630-2984-231B61950CC4}"/>
              </a:ext>
            </a:extLst>
          </p:cNvPr>
          <p:cNvSpPr/>
          <p:nvPr/>
        </p:nvSpPr>
        <p:spPr>
          <a:xfrm>
            <a:off x="1046429" y="1965154"/>
            <a:ext cx="6055030" cy="174286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791907-2578-8A3F-02D7-B07A961D4BF0}"/>
              </a:ext>
            </a:extLst>
          </p:cNvPr>
          <p:cNvSpPr/>
          <p:nvPr/>
        </p:nvSpPr>
        <p:spPr>
          <a:xfrm>
            <a:off x="1046429" y="3486234"/>
            <a:ext cx="6055030" cy="174286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70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10704B-E41D-A67D-939A-A3AD1312FCCB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DRAEM (Reconstruction based)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B60B1ED-6B26-2018-8A6E-0F1615531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ko-KR" altLang="en-US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개요</a:t>
            </a:r>
            <a:endParaRPr lang="en-US" altLang="ko-KR" sz="15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14099-CEF6-A8A3-7ABC-98A6730923D5}"/>
              </a:ext>
            </a:extLst>
          </p:cNvPr>
          <p:cNvSpPr txBox="1"/>
          <p:nvPr/>
        </p:nvSpPr>
        <p:spPr>
          <a:xfrm>
            <a:off x="250953" y="1136682"/>
            <a:ext cx="11766294" cy="141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Discriminatively trained Reconstruction Anomaly Embedding Model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Convolutional autoencoder</a:t>
            </a:r>
            <a:r>
              <a:rPr lang="ko-KR" altLang="en-US" sz="1500" dirty="0"/>
              <a:t>와 같은 </a:t>
            </a:r>
            <a:r>
              <a:rPr lang="en-US" altLang="ko-KR" sz="1500" dirty="0"/>
              <a:t>reconstruction based </a:t>
            </a:r>
            <a:r>
              <a:rPr lang="ko-KR" altLang="en-US" sz="1500" dirty="0"/>
              <a:t>기법</a:t>
            </a:r>
            <a:endParaRPr lang="en-US" altLang="ko-KR" sz="15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두 모델의 차이점 비교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4012EA0-F8AB-4CD3-3DEA-7B64D4CC7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952596"/>
              </p:ext>
            </p:extLst>
          </p:nvPr>
        </p:nvGraphicFramePr>
        <p:xfrm>
          <a:off x="650875" y="2658747"/>
          <a:ext cx="7683501" cy="2504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9475">
                  <a:extLst>
                    <a:ext uri="{9D8B030D-6E8A-4147-A177-3AD203B41FA5}">
                      <a16:colId xmlns:a16="http://schemas.microsoft.com/office/drawing/2014/main" val="1377079547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514707098"/>
                    </a:ext>
                  </a:extLst>
                </a:gridCol>
                <a:gridCol w="2809876">
                  <a:extLst>
                    <a:ext uri="{9D8B030D-6E8A-4147-A177-3AD203B41FA5}">
                      <a16:colId xmlns:a16="http://schemas.microsoft.com/office/drawing/2014/main" val="3773955701"/>
                    </a:ext>
                  </a:extLst>
                </a:gridCol>
              </a:tblGrid>
              <a:tr h="511575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Autoencoder</a:t>
                      </a:r>
                      <a:endParaRPr lang="ko-KR" altLang="en-US" sz="15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DRAEM</a:t>
                      </a:r>
                      <a:endParaRPr lang="ko-KR" altLang="en-US" sz="15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489824"/>
                  </a:ext>
                </a:extLst>
              </a:tr>
              <a:tr h="673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학습 데이터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정상 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정상 이미지 </a:t>
                      </a:r>
                      <a:r>
                        <a:rPr lang="en-US" altLang="ko-KR" sz="1300" dirty="0"/>
                        <a:t>+ 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비정상 이미지 임의로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4741811"/>
                  </a:ext>
                </a:extLst>
              </a:tr>
              <a:tr h="656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구조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Encoding + Decoding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r>
                        <a:rPr lang="ko-KR" altLang="en-US" sz="1300" dirty="0"/>
                        <a:t>개의 네트워크가 존재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1) Reconstructive sub-network</a:t>
                      </a:r>
                    </a:p>
                    <a:p>
                      <a:pPr algn="ctr" latinLnBrk="1"/>
                      <a:r>
                        <a:rPr lang="en-US" altLang="ko-KR" sz="1300" dirty="0"/>
                        <a:t>2) Discriminative sub-network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7829799"/>
                  </a:ext>
                </a:extLst>
              </a:tr>
              <a:tr h="633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문제점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Over-generalization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해당 사항을 개선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850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376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62E7C351-FE91-0C60-59DA-35C82CB2A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ko-KR" altLang="en-US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모델 구조</a:t>
            </a:r>
            <a:endParaRPr lang="en-US" altLang="ko-KR" sz="15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58512C-BC61-FC38-1672-565264F8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81" y="1309377"/>
            <a:ext cx="8308719" cy="30649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CB432E-8655-E8E5-7BDA-C0B71F6C92F0}"/>
              </a:ext>
            </a:extLst>
          </p:cNvPr>
          <p:cNvSpPr txBox="1"/>
          <p:nvPr/>
        </p:nvSpPr>
        <p:spPr>
          <a:xfrm>
            <a:off x="161925" y="4327557"/>
            <a:ext cx="11766294" cy="1441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/>
              <a:t>[</a:t>
            </a:r>
            <a:r>
              <a:rPr lang="ko-KR" altLang="en-US" sz="1500" b="1" dirty="0"/>
              <a:t>가장 중요한 세 가지</a:t>
            </a:r>
            <a:r>
              <a:rPr lang="en-US" altLang="ko-KR" sz="1500" b="1" dirty="0"/>
              <a:t>]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500" dirty="0"/>
              <a:t>Anomaly image </a:t>
            </a:r>
            <a:r>
              <a:rPr lang="ko-KR" altLang="en-US" sz="1500" dirty="0"/>
              <a:t>생성</a:t>
            </a:r>
            <a:endParaRPr lang="en-US" altLang="ko-KR" sz="15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500" dirty="0"/>
              <a:t>Reconstructive sub-network </a:t>
            </a:r>
            <a:r>
              <a:rPr lang="ko-KR" altLang="en-US" sz="1500" dirty="0"/>
              <a:t>구조 </a:t>
            </a:r>
            <a:r>
              <a:rPr lang="en-US" altLang="ko-KR" sz="1500" dirty="0"/>
              <a:t>(loss </a:t>
            </a:r>
            <a:r>
              <a:rPr lang="ko-KR" altLang="en-US" sz="1500" dirty="0"/>
              <a:t>정의 및 목적</a:t>
            </a:r>
            <a:r>
              <a:rPr lang="en-US" altLang="ko-KR" sz="1500" dirty="0"/>
              <a:t>)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500" dirty="0"/>
              <a:t>Discriminative sub-network </a:t>
            </a:r>
            <a:r>
              <a:rPr lang="ko-KR" altLang="en-US" sz="1500" dirty="0"/>
              <a:t>구조 </a:t>
            </a:r>
            <a:r>
              <a:rPr lang="en-US" altLang="ko-KR" sz="1500" dirty="0"/>
              <a:t>(loss </a:t>
            </a:r>
            <a:r>
              <a:rPr lang="ko-KR" altLang="en-US" sz="1500" dirty="0"/>
              <a:t>정의 및 목적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22258F-0C5B-72B0-E3FD-7DD6393A06C7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DRAEM (Reconstruction based)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093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AA5C9DFF-C2D8-EA0D-6446-BBFFDA042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Anomaly generation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0720C8-6230-3F2F-8C70-0D501210AA3C}"/>
              </a:ext>
            </a:extLst>
          </p:cNvPr>
          <p:cNvGrpSpPr/>
          <p:nvPr/>
        </p:nvGrpSpPr>
        <p:grpSpPr>
          <a:xfrm>
            <a:off x="263782" y="1270032"/>
            <a:ext cx="6765668" cy="2397093"/>
            <a:chOff x="254053" y="1270032"/>
            <a:chExt cx="6725589" cy="26673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AC7AA3C-D091-2DE9-4DCF-A783748C7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53" y="1270032"/>
              <a:ext cx="6725589" cy="266737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B1EFD03-50FE-A498-F7C9-63CAB81831AE}"/>
                </a:ext>
              </a:extLst>
            </p:cNvPr>
            <p:cNvSpPr/>
            <p:nvPr/>
          </p:nvSpPr>
          <p:spPr>
            <a:xfrm>
              <a:off x="1295400" y="3028950"/>
              <a:ext cx="2028825" cy="8286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BE06D19-A967-1281-C4AB-38CF441A1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0" y="1260507"/>
            <a:ext cx="3038885" cy="2425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785F84-8EE9-6BF4-BC1A-ECA81C74F1E7}"/>
                  </a:ext>
                </a:extLst>
              </p:cNvPr>
              <p:cNvSpPr txBox="1"/>
              <p:nvPr/>
            </p:nvSpPr>
            <p:spPr>
              <a:xfrm>
                <a:off x="263781" y="3686175"/>
                <a:ext cx="11747244" cy="1261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en-US" altLang="ko-KR" sz="1300" dirty="0"/>
                  <a:t>Perlin noise generator</a:t>
                </a:r>
                <a:r>
                  <a:rPr lang="ko-KR" altLang="en-US" sz="1300" dirty="0"/>
                  <a:t>를 활용한 노이즈 성 이미지를 먼저 생성 </a:t>
                </a:r>
                <a:r>
                  <a:rPr lang="en-US" altLang="ko-KR" sz="1300" dirty="0"/>
                  <a:t>(P)</a:t>
                </a: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en-US" altLang="ko-KR" sz="1300" dirty="0"/>
                  <a:t>Binary thresholding</a:t>
                </a:r>
                <a:r>
                  <a:rPr lang="ko-KR" altLang="en-US" sz="1300" dirty="0"/>
                  <a:t>을 통해 이미지 이진화를 진행 </a:t>
                </a:r>
                <a:r>
                  <a:rPr lang="en-US" altLang="ko-KR" sz="13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300" i="1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300" i="1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ko-KR" sz="1300" dirty="0"/>
                  <a:t>)</a:t>
                </a: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ko-KR" altLang="en-US" sz="1300" dirty="0"/>
                  <a:t>학습 데이터의 샘플 이미지를 선정 </a:t>
                </a:r>
                <a:r>
                  <a:rPr lang="en-US" altLang="ko-KR" sz="1300" dirty="0"/>
                  <a:t>(I)</a:t>
                </a: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en-US" altLang="ko-KR" sz="1300" dirty="0"/>
                  <a:t>A</a:t>
                </a:r>
                <a:r>
                  <a:rPr lang="ko-KR" altLang="en-US" sz="1300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300" i="1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300" i="1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ko-KR" altLang="en-US" sz="1300" dirty="0"/>
                  <a:t>를 결합한 이미지를 원본 데이터셋 </a:t>
                </a:r>
                <a:r>
                  <a:rPr lang="en-US" altLang="ko-KR" sz="1300" dirty="0"/>
                  <a:t>I</a:t>
                </a:r>
                <a:r>
                  <a:rPr lang="ko-KR" altLang="en-US" sz="1300" dirty="0"/>
                  <a:t>에 추가하여 최종적으로 비정상 샘플을 생성하게 됨 </a:t>
                </a:r>
                <a:r>
                  <a:rPr lang="en-US" altLang="ko-KR" sz="13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300" i="1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300" i="1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ko-KR" sz="1300" dirty="0"/>
                  <a:t>)</a:t>
                </a:r>
                <a:endParaRPr lang="ko-KR" altLang="en-US" sz="13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785F84-8EE9-6BF4-BC1A-ECA81C74F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81" y="3686175"/>
                <a:ext cx="11747244" cy="1261627"/>
              </a:xfrm>
              <a:prstGeom prst="rect">
                <a:avLst/>
              </a:prstGeom>
              <a:blipFill>
                <a:blip r:embed="rId4"/>
                <a:stretch>
                  <a:fillRect l="-104" b="-33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02ADCA4D-E04C-6C59-1AD9-EF6D53CF2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211" y="4247923"/>
            <a:ext cx="2390084" cy="2397094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9B90E9A-47E1-9D9F-E8B4-68009D8DEDE8}"/>
              </a:ext>
            </a:extLst>
          </p:cNvPr>
          <p:cNvCxnSpPr>
            <a:stCxn id="11" idx="2"/>
          </p:cNvCxnSpPr>
          <p:nvPr/>
        </p:nvCxnSpPr>
        <p:spPr>
          <a:xfrm>
            <a:off x="8548893" y="3686175"/>
            <a:ext cx="718360" cy="561748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29F81C-35F1-D0A4-DE37-09F64F2F0548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DRAEM (Reconstruction based)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6716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DB20C302-63A8-9851-C3D0-EFBD0F1F9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708222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Reconstructive sub-network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A24625-B9CB-B287-75F1-C45FEDF91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14" y="1314155"/>
            <a:ext cx="7135062" cy="25222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DBD6967-CD4D-41C5-5B1D-4A163FF5A03D}"/>
              </a:ext>
            </a:extLst>
          </p:cNvPr>
          <p:cNvSpPr/>
          <p:nvPr/>
        </p:nvSpPr>
        <p:spPr>
          <a:xfrm>
            <a:off x="284913" y="1371305"/>
            <a:ext cx="3458212" cy="139780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E3FFFC-F59D-F4CC-C884-F9AEE9E3E62C}"/>
                  </a:ext>
                </a:extLst>
              </p:cNvPr>
              <p:cNvSpPr txBox="1"/>
              <p:nvPr/>
            </p:nvSpPr>
            <p:spPr>
              <a:xfrm>
                <a:off x="222378" y="3807938"/>
                <a:ext cx="11747244" cy="3062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en-US" altLang="ko-KR" sz="1300" dirty="0"/>
                  <a:t>Encoder + Decoder </a:t>
                </a:r>
                <a:r>
                  <a:rPr lang="en-US" altLang="ko-KR" sz="1300" dirty="0">
                    <a:sym typeface="Wingdings" panose="05000000000000000000" pitchFamily="2" charset="2"/>
                  </a:rPr>
                  <a:t></a:t>
                </a:r>
                <a:r>
                  <a:rPr lang="en-US" altLang="ko-KR" sz="1300" dirty="0"/>
                  <a:t> Generation based form</a:t>
                </a: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ko-KR" altLang="en-US" sz="1300" dirty="0"/>
                  <a:t>네트워크 입력</a:t>
                </a:r>
                <a:r>
                  <a:rPr lang="en-US" altLang="ko-KR" sz="1300" dirty="0"/>
                  <a:t> : Generated anomaly image </a:t>
                </a: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ko-KR" altLang="en-US" sz="1300" dirty="0"/>
                  <a:t>네트워크 출력</a:t>
                </a:r>
                <a:r>
                  <a:rPr lang="en-US" altLang="ko-KR" sz="1300" dirty="0"/>
                  <a:t> : Reconstructed image + Original image (</a:t>
                </a:r>
                <a:r>
                  <a:rPr lang="ko-KR" altLang="en-US" sz="1300" dirty="0"/>
                  <a:t>정상 데이터셋</a:t>
                </a:r>
                <a:r>
                  <a:rPr lang="en-US" altLang="ko-KR" sz="1300" dirty="0"/>
                  <a:t>)</a:t>
                </a: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ko-KR" altLang="en-US" sz="1300" dirty="0"/>
                  <a:t>학습 목적 </a:t>
                </a:r>
                <a:r>
                  <a:rPr lang="en-US" altLang="ko-KR" sz="1300" dirty="0"/>
                  <a:t>: </a:t>
                </a:r>
                <a:r>
                  <a:rPr lang="ko-KR" altLang="en-US" sz="1300" dirty="0"/>
                  <a:t>비정상 이미지 </a:t>
                </a:r>
                <a:r>
                  <a:rPr lang="en-US" altLang="ko-KR" sz="1300" dirty="0">
                    <a:sym typeface="Wingdings" panose="05000000000000000000" pitchFamily="2" charset="2"/>
                  </a:rPr>
                  <a:t></a:t>
                </a:r>
                <a:r>
                  <a:rPr lang="en-US" altLang="ko-KR" sz="1300" dirty="0"/>
                  <a:t> </a:t>
                </a:r>
                <a:r>
                  <a:rPr lang="ko-KR" altLang="en-US" sz="1300" dirty="0"/>
                  <a:t>정상 이미지로 복원하는 것이 핵심</a:t>
                </a:r>
                <a:endParaRPr lang="en-US" altLang="ko-KR" sz="13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300" dirty="0"/>
                  <a:t> Input image</a:t>
                </a:r>
                <a:r>
                  <a:rPr lang="ko-KR" altLang="en-US" sz="1300" dirty="0"/>
                  <a:t>의 </a:t>
                </a:r>
                <a:r>
                  <a:rPr lang="en-US" altLang="ko-KR" sz="1300" dirty="0"/>
                  <a:t>local pattern</a:t>
                </a:r>
                <a:r>
                  <a:rPr lang="ko-KR" altLang="en-US" sz="1300" dirty="0"/>
                  <a:t>을 </a:t>
                </a:r>
                <a:r>
                  <a:rPr lang="en-US" altLang="ko-KR" sz="1300" dirty="0"/>
                  <a:t>normal sample</a:t>
                </a:r>
                <a:r>
                  <a:rPr lang="ko-KR" altLang="en-US" sz="1300" dirty="0"/>
                  <a:t> 분포에 가깝게 만들 수 있는 네트워크 구조를 가지고 있음</a:t>
                </a:r>
                <a:r>
                  <a:rPr lang="en-US" altLang="ko-KR" sz="13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300" dirty="0"/>
                  <a:t>5)				:     Reconstruction loss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300" i="1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300" i="1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300" dirty="0"/>
                  <a:t>: Reconstructed image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300" i="1" dirty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altLang="ko-KR" sz="1300" dirty="0"/>
                  <a:t> : </a:t>
                </a:r>
                <a:r>
                  <a:rPr lang="ko-KR" altLang="en-US" sz="1300" dirty="0"/>
                  <a:t>원본 이미지</a:t>
                </a:r>
                <a:endParaRPr lang="en-US" altLang="ko-KR" sz="13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300" dirty="0"/>
                  <a:t>SSIM loss : </a:t>
                </a:r>
                <a:r>
                  <a:rPr lang="ko-KR" altLang="en-US" sz="1300" dirty="0"/>
                  <a:t>두 이미지 간의 구조적 유사성을 정의 </a:t>
                </a:r>
                <a:r>
                  <a:rPr lang="en-US" altLang="ko-KR" sz="1300" dirty="0"/>
                  <a:t>/ </a:t>
                </a:r>
                <a:r>
                  <a:rPr lang="ko-KR" altLang="en-US" sz="1300" dirty="0"/>
                  <a:t>실제로 두 이미지가 얼마나 비슷하게 보이는 지를 평가하는 </a:t>
                </a:r>
                <a:r>
                  <a:rPr lang="en-US" altLang="ko-KR" sz="1300" dirty="0"/>
                  <a:t>loss term (</a:t>
                </a:r>
                <a:r>
                  <a:rPr lang="ko-KR" altLang="en-US" sz="1300" dirty="0"/>
                  <a:t>밝기</a:t>
                </a:r>
                <a:r>
                  <a:rPr lang="en-US" altLang="ko-KR" sz="1300" dirty="0"/>
                  <a:t>, </a:t>
                </a:r>
                <a:r>
                  <a:rPr lang="ko-KR" altLang="en-US" sz="1300" dirty="0"/>
                  <a:t>대비</a:t>
                </a:r>
                <a:r>
                  <a:rPr lang="en-US" altLang="ko-KR" sz="1300" dirty="0"/>
                  <a:t> </a:t>
                </a:r>
                <a:r>
                  <a:rPr lang="ko-KR" altLang="en-US" sz="1300" dirty="0"/>
                  <a:t>등등</a:t>
                </a:r>
                <a:r>
                  <a:rPr lang="en-US" altLang="ko-KR" sz="1300" dirty="0"/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300" dirty="0"/>
                  <a:t>Lambda : loss balancing hyper-parameter			</a:t>
                </a:r>
                <a:endParaRPr lang="ko-KR" altLang="en-US" sz="13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E3FFFC-F59D-F4CC-C884-F9AEE9E3E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78" y="3807938"/>
                <a:ext cx="11747244" cy="3062120"/>
              </a:xfrm>
              <a:prstGeom prst="rect">
                <a:avLst/>
              </a:prstGeom>
              <a:blipFill>
                <a:blip r:embed="rId4"/>
                <a:stretch>
                  <a:fillRect l="-104" b="-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617DD09E-5AA3-DA1C-6323-7875BAFE4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3" y="5341758"/>
            <a:ext cx="3134162" cy="35247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02A8B1-58E7-EAFB-DCA9-B90749F24363}"/>
              </a:ext>
            </a:extLst>
          </p:cNvPr>
          <p:cNvSpPr/>
          <p:nvPr/>
        </p:nvSpPr>
        <p:spPr>
          <a:xfrm>
            <a:off x="608962" y="5372100"/>
            <a:ext cx="4972687" cy="2840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E71737-F799-1267-6784-54BA4078A0FB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DRAEM (Reconstruction based)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727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10704B-E41D-A67D-939A-A3AD1312FCCB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Anomaly detection  method : survey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1D2BD9B-F85D-BCA9-71EA-BE40CE47F218}"/>
              </a:ext>
            </a:extLst>
          </p:cNvPr>
          <p:cNvGrpSpPr/>
          <p:nvPr/>
        </p:nvGrpSpPr>
        <p:grpSpPr>
          <a:xfrm>
            <a:off x="254053" y="883451"/>
            <a:ext cx="7956497" cy="2231223"/>
            <a:chOff x="254053" y="883452"/>
            <a:chExt cx="8127947" cy="213164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C3B7FDA-913E-340E-94A6-5EA24167E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53" y="883452"/>
              <a:ext cx="8127947" cy="2131648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A450069-F54A-19C4-B582-0F0CDE4D4F1A}"/>
                </a:ext>
              </a:extLst>
            </p:cNvPr>
            <p:cNvSpPr/>
            <p:nvPr/>
          </p:nvSpPr>
          <p:spPr>
            <a:xfrm>
              <a:off x="380999" y="2335828"/>
              <a:ext cx="2886075" cy="55977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A71A244-94F7-7CF8-BFFC-CCB741234F9A}"/>
              </a:ext>
            </a:extLst>
          </p:cNvPr>
          <p:cNvSpPr txBox="1"/>
          <p:nvPr/>
        </p:nvSpPr>
        <p:spPr>
          <a:xfrm>
            <a:off x="330455" y="3133724"/>
            <a:ext cx="3554503" cy="1787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/>
              <a:t>[Feature-embedding method]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Teacher-Student network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One class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Distribution 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Memory bank</a:t>
            </a:r>
            <a:endParaRPr lang="ko-KR" altLang="en-US" sz="15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3D39C4C-0781-FF81-FB62-0F834346130C}"/>
              </a:ext>
            </a:extLst>
          </p:cNvPr>
          <p:cNvSpPr/>
          <p:nvPr/>
        </p:nvSpPr>
        <p:spPr>
          <a:xfrm>
            <a:off x="587871" y="4216850"/>
            <a:ext cx="1507629" cy="7046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380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E445965C-3A6B-DCF3-4C97-B77C384DA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708222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Discriminative sub-network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9F3DCF-E5A0-0C05-9146-2307AB3D5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14" y="1314155"/>
            <a:ext cx="7135062" cy="25222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C454801-0239-E8F6-142B-DB463B8F36D0}"/>
              </a:ext>
            </a:extLst>
          </p:cNvPr>
          <p:cNvSpPr/>
          <p:nvPr/>
        </p:nvSpPr>
        <p:spPr>
          <a:xfrm>
            <a:off x="3852445" y="1399880"/>
            <a:ext cx="2653130" cy="139780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209482-7CFE-A658-ADB4-088F6E97C932}"/>
                  </a:ext>
                </a:extLst>
              </p:cNvPr>
              <p:cNvSpPr txBox="1"/>
              <p:nvPr/>
            </p:nvSpPr>
            <p:spPr>
              <a:xfrm>
                <a:off x="222378" y="3807938"/>
                <a:ext cx="11747244" cy="2161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ko-KR" altLang="en-US" sz="1300" dirty="0"/>
                  <a:t>네트워크 입력 </a:t>
                </a:r>
                <a:r>
                  <a:rPr lang="en-US" altLang="ko-KR" sz="1300" dirty="0"/>
                  <a:t>: channel wise concatenation(</a:t>
                </a:r>
                <a:r>
                  <a:rPr lang="ko-KR" altLang="en-US" sz="1300" dirty="0"/>
                  <a:t>복원 이미지</a:t>
                </a:r>
                <a:r>
                  <a:rPr lang="en-US" altLang="ko-KR" sz="1300" dirty="0"/>
                  <a:t>, </a:t>
                </a:r>
                <a:r>
                  <a:rPr lang="ko-KR" altLang="en-US" sz="1300" dirty="0"/>
                  <a:t>노이즈 이미지</a:t>
                </a:r>
                <a:r>
                  <a:rPr lang="en-US" altLang="ko-KR" sz="1300" dirty="0"/>
                  <a:t>)</a:t>
                </a: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en-US" altLang="ko-KR" sz="1300" dirty="0"/>
                  <a:t>                                   :    focal loss</a:t>
                </a:r>
                <a:r>
                  <a:rPr lang="ko-KR" altLang="en-US" sz="1300" dirty="0"/>
                  <a:t>를 활용 </a:t>
                </a:r>
                <a:endParaRPr lang="en-US" altLang="ko-KR" sz="13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300" dirty="0"/>
                  <a:t>이미지 상에서 이상치는 작은 부분만을 차지하기 때문에</a:t>
                </a:r>
                <a:r>
                  <a:rPr lang="en-US" altLang="ko-KR" sz="1300" dirty="0"/>
                  <a:t>, cross entropy loss</a:t>
                </a:r>
                <a:r>
                  <a:rPr lang="ko-KR" altLang="en-US" sz="1300" dirty="0"/>
                  <a:t>를 사용하는 것이 아닌</a:t>
                </a:r>
                <a:r>
                  <a:rPr lang="en-US" altLang="ko-KR" sz="1300" dirty="0"/>
                  <a:t>, focal loss</a:t>
                </a:r>
                <a:r>
                  <a:rPr lang="ko-KR" altLang="en-US" sz="1300" dirty="0"/>
                  <a:t>를 활용</a:t>
                </a:r>
                <a:endParaRPr lang="en-US" altLang="ko-KR" sz="13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300" i="1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300" i="1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300" dirty="0"/>
                  <a:t>: Ground truth mask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300" i="1" dirty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ko-KR" altLang="en-US" sz="1300" dirty="0"/>
                  <a:t> </a:t>
                </a:r>
                <a:r>
                  <a:rPr lang="en-US" altLang="ko-KR" sz="1300" dirty="0"/>
                  <a:t>: output of discriminative sub-network (mask image)</a:t>
                </a:r>
              </a:p>
              <a:p>
                <a:pPr marL="342900" indent="-342900">
                  <a:lnSpc>
                    <a:spcPct val="150000"/>
                  </a:lnSpc>
                  <a:buAutoNum type="arabicParenR" startAt="3"/>
                </a:pPr>
                <a:r>
                  <a:rPr lang="ko-KR" altLang="en-US" sz="1300" dirty="0"/>
                  <a:t>모델의 전체 </a:t>
                </a:r>
                <a:r>
                  <a:rPr lang="en-US" altLang="ko-KR" sz="1300" dirty="0"/>
                  <a:t>Total loss :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3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209482-7CFE-A658-ADB4-088F6E97C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78" y="3807938"/>
                <a:ext cx="11747244" cy="2161874"/>
              </a:xfrm>
              <a:prstGeom prst="rect">
                <a:avLst/>
              </a:prstGeom>
              <a:blipFill>
                <a:blip r:embed="rId3"/>
                <a:stretch>
                  <a:fillRect l="-1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193C90D3-F994-B8DD-AB04-2298CA76A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03" y="4191000"/>
            <a:ext cx="1305048" cy="2634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5B65C9-DEDC-E673-2416-2B2A068005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7" t="3699"/>
          <a:stretch/>
        </p:blipFill>
        <p:spPr>
          <a:xfrm>
            <a:off x="2333625" y="5364162"/>
            <a:ext cx="3790950" cy="29444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E2269E-9E29-1BD3-0EA9-22A142D079BC}"/>
              </a:ext>
            </a:extLst>
          </p:cNvPr>
          <p:cNvSpPr/>
          <p:nvPr/>
        </p:nvSpPr>
        <p:spPr>
          <a:xfrm>
            <a:off x="619003" y="4180726"/>
            <a:ext cx="2733797" cy="2840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5F7856-B679-4A32-4A08-A0ACBDECC9D4}"/>
              </a:ext>
            </a:extLst>
          </p:cNvPr>
          <p:cNvSpPr/>
          <p:nvPr/>
        </p:nvSpPr>
        <p:spPr>
          <a:xfrm>
            <a:off x="608962" y="5362575"/>
            <a:ext cx="5515613" cy="2840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DCAD9D-6C34-7771-2B41-98C8F76E04F1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DRAEM (Reconstruction based)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403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E2B76615-F3AA-0469-C647-FE0918F91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708222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ko-KR" altLang="en-US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성능 평가</a:t>
            </a:r>
            <a:endParaRPr lang="en-US" altLang="ko-KR" sz="15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D725DF-1DC2-1EE2-87FF-9507E76C7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53" y="1241457"/>
            <a:ext cx="5051372" cy="3841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4B2FAF-DE81-91F3-8492-D3EC8E11C52D}"/>
              </a:ext>
            </a:extLst>
          </p:cNvPr>
          <p:cNvSpPr txBox="1"/>
          <p:nvPr/>
        </p:nvSpPr>
        <p:spPr>
          <a:xfrm>
            <a:off x="263781" y="5172075"/>
            <a:ext cx="50416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[</a:t>
            </a:r>
            <a:r>
              <a:rPr lang="en-US" altLang="ko-KR" sz="1300" b="1" dirty="0" err="1"/>
              <a:t>MVTec</a:t>
            </a:r>
            <a:r>
              <a:rPr lang="en-US" altLang="ko-KR" sz="1300" b="1" dirty="0"/>
              <a:t>-AD </a:t>
            </a:r>
            <a:r>
              <a:rPr lang="ko-KR" altLang="en-US" sz="1300" b="1" dirty="0"/>
              <a:t>데이터셋에 대한 성능 평가</a:t>
            </a:r>
            <a:r>
              <a:rPr lang="en-US" altLang="ko-KR" sz="1300" b="1" dirty="0"/>
              <a:t>]</a:t>
            </a:r>
            <a:endParaRPr lang="ko-KR" altLang="en-US" sz="13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A91A96C-C830-5FEE-4622-14FB17602B83}"/>
              </a:ext>
            </a:extLst>
          </p:cNvPr>
          <p:cNvGraphicFramePr>
            <a:graphicFrameLocks noGrp="1"/>
          </p:cNvGraphicFramePr>
          <p:nvPr/>
        </p:nvGraphicFramePr>
        <p:xfrm>
          <a:off x="5470525" y="1308131"/>
          <a:ext cx="3749676" cy="37746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900">
                  <a:extLst>
                    <a:ext uri="{9D8B030D-6E8A-4147-A177-3AD203B41FA5}">
                      <a16:colId xmlns:a16="http://schemas.microsoft.com/office/drawing/2014/main" val="2472691824"/>
                    </a:ext>
                  </a:extLst>
                </a:gridCol>
                <a:gridCol w="2771776">
                  <a:extLst>
                    <a:ext uri="{9D8B030D-6E8A-4147-A177-3AD203B41FA5}">
                      <a16:colId xmlns:a16="http://schemas.microsoft.com/office/drawing/2014/main" val="1286205393"/>
                    </a:ext>
                  </a:extLst>
                </a:gridCol>
              </a:tblGrid>
              <a:tr h="539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Number</a:t>
                      </a:r>
                      <a:endParaRPr lang="ko-KR" altLang="en-US" sz="13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Model name</a:t>
                      </a:r>
                      <a:endParaRPr lang="ko-KR" altLang="en-US" sz="13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122387"/>
                  </a:ext>
                </a:extLst>
              </a:tr>
              <a:tr h="539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[1]</a:t>
                      </a:r>
                      <a:endParaRPr lang="ko-KR" altLang="en-US" sz="13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GAN anomaly detection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2708152"/>
                  </a:ext>
                </a:extLst>
              </a:tr>
              <a:tr h="539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[26]</a:t>
                      </a:r>
                      <a:endParaRPr lang="ko-KR" altLang="en-US" sz="13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Autoencoder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4377776"/>
                  </a:ext>
                </a:extLst>
              </a:tr>
              <a:tr h="539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[4]</a:t>
                      </a:r>
                      <a:endParaRPr lang="ko-KR" altLang="en-US" sz="13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Teacher-Student network (discriminant latent embedding)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783453"/>
                  </a:ext>
                </a:extLst>
              </a:tr>
              <a:tr h="539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[31]</a:t>
                      </a:r>
                      <a:endParaRPr lang="ko-KR" altLang="en-US" sz="13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Reconstruction by inpainting for visual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inspection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59685"/>
                  </a:ext>
                </a:extLst>
              </a:tr>
              <a:tr h="539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[20]</a:t>
                      </a:r>
                      <a:endParaRPr lang="ko-KR" altLang="en-US" sz="13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Distribution map-based method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8818004"/>
                  </a:ext>
                </a:extLst>
              </a:tr>
              <a:tr h="539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[11]</a:t>
                      </a:r>
                      <a:endParaRPr lang="ko-KR" altLang="en-US" sz="13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Imagenet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880945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86D852E3-C926-77E0-8D96-34BA57D431B1}"/>
              </a:ext>
            </a:extLst>
          </p:cNvPr>
          <p:cNvSpPr/>
          <p:nvPr/>
        </p:nvSpPr>
        <p:spPr>
          <a:xfrm>
            <a:off x="4468494" y="1308131"/>
            <a:ext cx="836931" cy="377461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95509B-0CE6-DE8E-63E6-38ABB5E9CD83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DRAEM (Reconstruction based)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630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904922-921A-BBC5-C61C-8AAA4483DE62}"/>
              </a:ext>
            </a:extLst>
          </p:cNvPr>
          <p:cNvSpPr txBox="1"/>
          <p:nvPr/>
        </p:nvSpPr>
        <p:spPr>
          <a:xfrm>
            <a:off x="187580" y="800099"/>
            <a:ext cx="11861545" cy="609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438940-4B60-9210-6076-2BEA439D7217}"/>
              </a:ext>
            </a:extLst>
          </p:cNvPr>
          <p:cNvSpPr txBox="1"/>
          <p:nvPr/>
        </p:nvSpPr>
        <p:spPr>
          <a:xfrm>
            <a:off x="225680" y="800099"/>
            <a:ext cx="11778740" cy="1872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/>
              <a:t>논문명</a:t>
            </a:r>
            <a:r>
              <a:rPr lang="en-US" altLang="ko-KR" sz="1500" dirty="0"/>
              <a:t> : Towards Total Recall in Industrial Anomaly Detection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별다른 학습 과정이 필요 </a:t>
            </a:r>
            <a:r>
              <a:rPr lang="en-US" altLang="ko-KR" sz="1500" dirty="0"/>
              <a:t>X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Pretrained model</a:t>
            </a:r>
            <a:r>
              <a:rPr lang="ko-KR" altLang="en-US" sz="1500" dirty="0"/>
              <a:t>을 활용한 </a:t>
            </a:r>
            <a:r>
              <a:rPr lang="en-US" altLang="ko-KR" sz="1500" dirty="0"/>
              <a:t>Feature extraction (WRN-50)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Train dataset</a:t>
            </a:r>
            <a:r>
              <a:rPr lang="ko-KR" altLang="en-US" sz="1500" dirty="0"/>
              <a:t>의 </a:t>
            </a:r>
            <a:r>
              <a:rPr lang="en-US" altLang="ko-KR" sz="1500" dirty="0"/>
              <a:t>Feature </a:t>
            </a:r>
            <a:r>
              <a:rPr lang="ko-KR" altLang="en-US" sz="1500" dirty="0"/>
              <a:t>추출 </a:t>
            </a:r>
            <a:r>
              <a:rPr lang="en-US" altLang="ko-KR" sz="1500" dirty="0">
                <a:sym typeface="Wingdings" panose="05000000000000000000" pitchFamily="2" charset="2"/>
              </a:rPr>
              <a:t> Memory bank</a:t>
            </a:r>
            <a:r>
              <a:rPr lang="ko-KR" altLang="en-US" sz="1500" dirty="0">
                <a:sym typeface="Wingdings" panose="05000000000000000000" pitchFamily="2" charset="2"/>
              </a:rPr>
              <a:t>를 구성 </a:t>
            </a:r>
            <a:r>
              <a:rPr lang="en-US" altLang="ko-KR" sz="1500" dirty="0">
                <a:sym typeface="Wingdings" panose="05000000000000000000" pitchFamily="2" charset="2"/>
              </a:rPr>
              <a:t>(Coreset)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3F2C7-3C60-B551-11D8-9FA5E54FA536}"/>
              </a:ext>
            </a:extLst>
          </p:cNvPr>
          <p:cNvSpPr txBox="1"/>
          <p:nvPr/>
        </p:nvSpPr>
        <p:spPr>
          <a:xfrm>
            <a:off x="254051" y="215378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Patchcore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 (Memory bank)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060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7EC7F1-260D-BBEE-7330-71F4D940251D}"/>
              </a:ext>
            </a:extLst>
          </p:cNvPr>
          <p:cNvSpPr txBox="1"/>
          <p:nvPr/>
        </p:nvSpPr>
        <p:spPr>
          <a:xfrm>
            <a:off x="254051" y="215378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Patchcore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 (Memory bank)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4655C37-6613-DF5C-31AE-6768F5F50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Local patch features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3574836-8817-4A73-97EA-7B163901CB5C}"/>
              </a:ext>
            </a:extLst>
          </p:cNvPr>
          <p:cNvGrpSpPr/>
          <p:nvPr/>
        </p:nvGrpSpPr>
        <p:grpSpPr>
          <a:xfrm>
            <a:off x="254051" y="1404951"/>
            <a:ext cx="7899348" cy="4452885"/>
            <a:chOff x="254051" y="1222407"/>
            <a:chExt cx="7899348" cy="445288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E5F3C08-7739-D91E-1F66-89B27F4D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51" y="3669564"/>
              <a:ext cx="7889618" cy="200572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4EA7B1E-0673-5A39-20F8-C67F7F417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052" y="1222407"/>
              <a:ext cx="7899347" cy="251139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D5B5738-D363-4FFF-1A90-D59658BFCD3E}"/>
              </a:ext>
            </a:extLst>
          </p:cNvPr>
          <p:cNvSpPr txBox="1"/>
          <p:nvPr/>
        </p:nvSpPr>
        <p:spPr>
          <a:xfrm>
            <a:off x="8215664" y="1346232"/>
            <a:ext cx="3919185" cy="3346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u="sng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Local patch features </a:t>
            </a:r>
            <a:r>
              <a:rPr lang="ko-KR" altLang="en-US" sz="1300" u="sng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단계</a:t>
            </a:r>
            <a:endParaRPr lang="en-US" altLang="ko-KR" sz="1300" u="sng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Pretrained model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활용한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Feature extraction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Mid level feature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활용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2~3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번째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공간적 정보 손실 방지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마지막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Layer : </a:t>
            </a:r>
            <a:r>
              <a:rPr lang="en-US" altLang="ko-KR" sz="13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Imagenet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classification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대한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bias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많은 것을 고려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 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두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Layer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통한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개의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Feature map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추출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4.  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Feature map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3x3xDepth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해당하는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patch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적용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하나의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Local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정보로 저장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(Local patch feature)         </a:t>
            </a:r>
          </a:p>
        </p:txBody>
      </p:sp>
    </p:spTree>
    <p:extLst>
      <p:ext uri="{BB962C8B-B14F-4D97-AF65-F5344CB8AC3E}">
        <p14:creationId xmlns:p14="http://schemas.microsoft.com/office/powerpoint/2010/main" val="732692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AD77CB4F-723C-AFBE-3B11-1C4AA9DF2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Local patch features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C4CA65-E913-1104-3593-0265B15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8" y="1308132"/>
            <a:ext cx="6299147" cy="3761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71039A-E9EC-B59B-1130-EE3C80FC1E52}"/>
              </a:ext>
            </a:extLst>
          </p:cNvPr>
          <p:cNvSpPr txBox="1"/>
          <p:nvPr/>
        </p:nvSpPr>
        <p:spPr>
          <a:xfrm>
            <a:off x="6486525" y="1308132"/>
            <a:ext cx="5518097" cy="1246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u="sng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Local patch features </a:t>
            </a:r>
            <a:r>
              <a:rPr lang="ko-KR" altLang="en-US" sz="1300" u="sng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단계</a:t>
            </a:r>
            <a:endParaRPr lang="en-US" altLang="ko-KR" sz="1300" u="sng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5.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서로 다른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Feature map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사이즈는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Interpolation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적용하게 같게 만듦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6.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두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Local patch feature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대해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Global average pooling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7. Target domain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projection (Coreset, Memory bank)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C3496A-1981-365E-AC5B-B7D0CDAF2586}"/>
              </a:ext>
            </a:extLst>
          </p:cNvPr>
          <p:cNvSpPr/>
          <p:nvPr/>
        </p:nvSpPr>
        <p:spPr>
          <a:xfrm>
            <a:off x="1739119" y="3984453"/>
            <a:ext cx="604031" cy="27322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CB7E34-2C1D-EF83-7242-6476478933B8}"/>
              </a:ext>
            </a:extLst>
          </p:cNvPr>
          <p:cNvSpPr txBox="1"/>
          <p:nvPr/>
        </p:nvSpPr>
        <p:spPr>
          <a:xfrm>
            <a:off x="2328862" y="3959480"/>
            <a:ext cx="15049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Patch size</a:t>
            </a:r>
            <a:endParaRPr lang="ko-KR" altLang="en-US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E1487-33A0-4EDB-40D7-4F50A6AE365E}"/>
              </a:ext>
            </a:extLst>
          </p:cNvPr>
          <p:cNvSpPr txBox="1"/>
          <p:nvPr/>
        </p:nvSpPr>
        <p:spPr>
          <a:xfrm>
            <a:off x="254051" y="215378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Patchcore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 (Memory bank)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521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0865EC4-7E3B-B2C2-9EA5-12F1E8879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Coreset subsampling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528BB-A44A-EAEB-29FE-3CF4AB0E896F}"/>
              </a:ext>
            </a:extLst>
          </p:cNvPr>
          <p:cNvSpPr txBox="1"/>
          <p:nvPr/>
        </p:nvSpPr>
        <p:spPr>
          <a:xfrm>
            <a:off x="263781" y="1270032"/>
            <a:ext cx="11775819" cy="1546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Mapping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된 데이터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정상 데이터의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Feature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양이 방대하기 때문에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Subsampling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하는 과정이 필요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원본 데이터 양에서 몇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%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남겨야 가장 성능이 좋은가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 Ablation study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Greedy subsampling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Greedy subsampling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방식이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Random subsampling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방식과 비교했을 때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 군집의 대표를 더 효율적으로 찾는 결과를 제시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Coverage :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샘플링 된 데이터가 전체 중 얼마나 차지하는지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B2E7A5-E81F-B92F-D760-A051CB74D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53" y="2816161"/>
            <a:ext cx="9014995" cy="3387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8A9E17-AEE9-B0F7-BCFF-684FFF323394}"/>
              </a:ext>
            </a:extLst>
          </p:cNvPr>
          <p:cNvSpPr txBox="1"/>
          <p:nvPr/>
        </p:nvSpPr>
        <p:spPr>
          <a:xfrm>
            <a:off x="254051" y="215378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Patchcore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 (Memory bank)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8622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680C3C6-066B-6145-C2FB-158C5AADB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Detection / Localization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3EDCD6-F062-07F6-F473-E07D055E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53" y="1241457"/>
            <a:ext cx="7223072" cy="2339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2F801E-DB30-E944-9F91-2EFBA4455880}"/>
              </a:ext>
            </a:extLst>
          </p:cNvPr>
          <p:cNvSpPr txBox="1"/>
          <p:nvPr/>
        </p:nvSpPr>
        <p:spPr>
          <a:xfrm>
            <a:off x="263781" y="3653781"/>
            <a:ext cx="11775819" cy="1221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Query coreset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대한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distance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기준으로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anomaly score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계산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Query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가장 가까운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Subsampling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된 데이터를 찾은 뒤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그 그룹 내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개의 </a:t>
            </a:r>
            <a:r>
              <a:rPr lang="ko-KR" altLang="en-US" sz="13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요소들과의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거리를 계산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이렇게 정의한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distance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해당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patch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대한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distance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정의하게 됨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38BB58-C8BB-A2F3-6A71-0B62B4AD9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1241457"/>
            <a:ext cx="2653034" cy="23399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AE1F96-2FFE-4562-9A3D-531599884DD5}"/>
              </a:ext>
            </a:extLst>
          </p:cNvPr>
          <p:cNvSpPr txBox="1"/>
          <p:nvPr/>
        </p:nvSpPr>
        <p:spPr>
          <a:xfrm>
            <a:off x="254051" y="215378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Patchcore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 (Memory bank)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235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959614EE-BDA5-666F-D225-E9950C9BB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Results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E3DF76-BBF5-7585-2A8C-780E4C6DB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54" y="1304687"/>
            <a:ext cx="8928046" cy="2869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C9B140-FF02-FBCB-E7AE-7345046D59B4}"/>
              </a:ext>
            </a:extLst>
          </p:cNvPr>
          <p:cNvSpPr txBox="1"/>
          <p:nvPr/>
        </p:nvSpPr>
        <p:spPr>
          <a:xfrm>
            <a:off x="263781" y="3914133"/>
            <a:ext cx="11775819" cy="64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u="sng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Localization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Local patch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대한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resolution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원본 이미지 크기로 </a:t>
            </a:r>
            <a:r>
              <a:rPr lang="en-US" altLang="ko-KR" sz="13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Interplolation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/Gaussian smoothing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적용 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7D5EC6-0E7A-5C6A-C7CF-AC4DADA21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29" y="4564578"/>
            <a:ext cx="6736089" cy="22187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F4E9C1-CE24-C2F4-70F3-4B6DD9CDB461}"/>
              </a:ext>
            </a:extLst>
          </p:cNvPr>
          <p:cNvSpPr txBox="1"/>
          <p:nvPr/>
        </p:nvSpPr>
        <p:spPr>
          <a:xfrm>
            <a:off x="254051" y="215378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Patchcore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 (Memory bank)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766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F1B8459B-5B75-2F1C-609C-A3274A260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Ablation study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CDC88-CE00-C252-F06B-18C43C42F48D}"/>
              </a:ext>
            </a:extLst>
          </p:cNvPr>
          <p:cNvSpPr txBox="1"/>
          <p:nvPr/>
        </p:nvSpPr>
        <p:spPr>
          <a:xfrm>
            <a:off x="208090" y="1241457"/>
            <a:ext cx="11775819" cy="1546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성능 평가 지표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Image-AUROC score :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모델이 전체 이미지를 이상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or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정상으로 분류하는 능력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Pixel-AUROC score :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모델이 이미지 내 개별 픽셀을 이상 또는 정상으로 분류하는 능력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 :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실제 이상 영역의 형태와 경계를 얼마나 잘 </a:t>
            </a:r>
            <a:r>
              <a:rPr lang="ko-KR" altLang="en-US" sz="13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포착하는지의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능력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% : Subsampling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통해 전체 데이터에서 남겨둔 데이터의 비율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044E58-C895-111F-D80D-0D171A3FD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81" y="2822626"/>
            <a:ext cx="9365994" cy="39210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51901F-6414-7B81-A474-96D9A3E238D6}"/>
              </a:ext>
            </a:extLst>
          </p:cNvPr>
          <p:cNvSpPr txBox="1"/>
          <p:nvPr/>
        </p:nvSpPr>
        <p:spPr>
          <a:xfrm>
            <a:off x="254051" y="215378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Patchcore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 (Memory bank)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6717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u6mI3UciUuZyJerjjg5hw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15249</TotalTime>
  <Words>1130</Words>
  <Application>Microsoft Office PowerPoint</Application>
  <PresentationFormat>와이드스크린</PresentationFormat>
  <Paragraphs>179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현대하모니 B</vt:lpstr>
      <vt:lpstr>현대하모니 L</vt:lpstr>
      <vt:lpstr>현대하모니 M</vt:lpstr>
      <vt:lpstr>Arial</vt:lpstr>
      <vt:lpstr>Calibri</vt:lpstr>
      <vt:lpstr>Calibri Light</vt:lpstr>
      <vt:lpstr>Cambria Math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송태웅</dc:creator>
  <cp:lastModifiedBy>한민웅/21800773</cp:lastModifiedBy>
  <cp:revision>1463</cp:revision>
  <dcterms:created xsi:type="dcterms:W3CDTF">2023-02-24T09:29:18Z</dcterms:created>
  <dcterms:modified xsi:type="dcterms:W3CDTF">2024-05-09T00:26:25Z</dcterms:modified>
</cp:coreProperties>
</file>